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7" r:id="rId2"/>
    <p:sldId id="274" r:id="rId3"/>
    <p:sldId id="279" r:id="rId4"/>
    <p:sldId id="259" r:id="rId5"/>
    <p:sldId id="260" r:id="rId6"/>
    <p:sldId id="261" r:id="rId7"/>
    <p:sldId id="281" r:id="rId8"/>
    <p:sldId id="262" r:id="rId9"/>
    <p:sldId id="275" r:id="rId10"/>
    <p:sldId id="278" r:id="rId11"/>
    <p:sldId id="276" r:id="rId12"/>
    <p:sldId id="277" r:id="rId13"/>
    <p:sldId id="267" r:id="rId14"/>
    <p:sldId id="268" r:id="rId15"/>
    <p:sldId id="269" r:id="rId16"/>
    <p:sldId id="270" r:id="rId17"/>
    <p:sldId id="271" r:id="rId18"/>
    <p:sldId id="282" r:id="rId19"/>
    <p:sldId id="28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0" autoAdjust="0"/>
    <p:restoredTop sz="94660"/>
  </p:normalViewPr>
  <p:slideViewPr>
    <p:cSldViewPr>
      <p:cViewPr varScale="1">
        <p:scale>
          <a:sx n="73" d="100"/>
          <a:sy n="73" d="100"/>
        </p:scale>
        <p:origin x="-26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D40A02-633D-49FF-B6DE-145D8C0273D5}" type="datetimeFigureOut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1D0C99-ED2B-4BD7-A55B-7FDCF9F78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008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6FB8B6-91E4-4F55-85D6-B749C3886B8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0BF9EA-E338-4C44-A95C-11CBA38CCAE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26F9D7-F990-4410-897A-31887A26026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5D2BBC-DEA8-4BEC-B6A0-7C5F5D7808C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0B097C-0675-49C5-A94F-C3FA9BEBD4F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BB15C0-2CDB-4525-A362-7AE73021911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DEAFF3-2E54-4D68-8ADB-C0E2261545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EA11D3-0216-4888-A0D8-8E2A1610627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E07056-8227-4FA4-9E0E-35250B1028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9C4C61-2084-44A5-A327-41DC6172F1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16A6A9-0504-472D-97F5-329A59CA2D5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0FB17C-504F-4CCC-A24F-3D1AD8CDBA7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9C114C-6C50-468A-8F51-CEE90B08ABD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364E34-C736-42A8-B772-4DFA890D446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D20099-B35B-44E4-8F96-9A0713E97E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FF8BDE-854B-449A-9BAC-7E546F9B9FA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0C0196-3EF0-4C73-8492-A9E4F698AB8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D1779F-0583-4B57-AEF6-048D07AB1C3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B44416-5E58-4437-A705-C27C8BC9219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308A0-2F4A-4C2D-A239-1ADEBAC47BF8}" type="datetimeFigureOut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22B81-4F1B-4BD2-B9A7-1181811B4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33379-7395-4ECB-AC2C-CC47556060C1}" type="datetimeFigureOut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C9388-4E69-4C37-8F5B-070254606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A5BC8-1A8C-49C0-869C-B1D2BAFB3418}" type="datetimeFigureOut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FE9B1-9F94-4565-ADE2-665543314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0B4A8-A512-46BD-B5C8-516A6A59CE8B}" type="datetimeFigureOut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274BB-E38D-49AE-BAF0-61C06E3A9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28E87-ADB5-4D53-93B8-98EE15FEF855}" type="datetimeFigureOut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4FD8F-78D2-445A-A4C3-4242B4BFD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3A883-030D-4AD5-917A-40A58A071DD6}" type="datetimeFigureOut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0015B-B3A7-4D14-8972-69DED960F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738A8-FFE6-4F2C-B820-E1D30F0386C1}" type="datetimeFigureOut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F93D7-4008-4F12-BB8E-C225D655A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846F6-3472-44BF-A43E-53AC4E8D252D}" type="datetimeFigureOut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95880-021D-4648-841E-F20C95D0D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9FFF3-5312-4522-B616-30A02E0E940D}" type="datetimeFigureOut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D7E6C-1C1C-4DF6-895F-455868AE3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8E9A6-AEB6-4172-B14B-D24864BF0D74}" type="datetimeFigureOut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1C13A-5B01-4C32-B9AD-00524E7BE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A75E0-5B72-4E27-881A-DA30B06BAD43}" type="datetimeFigureOut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0C4CE-3EA4-468B-A115-11169193D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487B35-66E5-43EA-A564-6DB77B3B6D7D}" type="datetimeFigureOut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5E3207-DEAD-4C01-9AD3-AF4474494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32" r:id="rId9"/>
    <p:sldLayoutId id="2147483723" r:id="rId10"/>
    <p:sldLayoutId id="21474837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44;&#1086;&#1082;&#1091;&#1084;&#1077;&#1085;&#1090;&#1099;\&#1070;&#1083;&#1103;\&#1059;&#1095;&#1080;&#1090;&#1077;&#1083;&#1100;&#1089;&#1082;&#1080;&#1081;%20&#1087;&#1086;&#1088;&#1090;&#1072;&#1083;\&#1054;&#1055;&#1059;&#1041;&#1051;&#1048;&#1050;&#1054;&#1042;&#1040;&#1058;&#1068;\&#1086;&#1090;&#1082;&#1088;.%20&#1091;&#1088;&#1086;&#1082;%20&#1042;&#1086;&#1076;&#1072;\15%20&#1044;&#1086;&#1088;&#1086;&#1078;&#1082;&#1072;%2015.wma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&#1070;&#1083;&#1103;\&#1059;&#1095;&#1080;&#1090;&#1077;&#1083;&#1100;&#1089;&#1082;&#1080;&#1081;%20&#1087;&#1086;&#1088;&#1090;&#1072;&#1083;\&#1054;&#1055;&#1059;&#1041;&#1051;&#1048;&#1050;&#1054;&#1042;&#1040;&#1058;&#1068;\&#1086;&#1090;&#1082;&#1088;.%20&#1091;&#1088;&#1086;&#1082;%20&#1042;&#1086;&#1076;&#1072;\15%20&#1044;&#1086;&#1088;&#1086;&#1078;&#1082;&#1072;%2015.wma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3400" y="4509119"/>
            <a:ext cx="7278960" cy="4720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ru-RU" dirty="0" smtClean="0"/>
              <a:t>ВОДА, ВОДА  -   ТЫ  ВЕЗДЕ   И  ВСЕГДА…</a:t>
            </a:r>
            <a:r>
              <a:rPr lang="en-US" dirty="0" smtClean="0"/>
              <a:t>”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88" y="428625"/>
            <a:ext cx="621506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Безбрежная ширь океана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 тихая заводь пруда,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Каскад водопада и брызги фонтана,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А в сущности, это вода.</a:t>
            </a:r>
          </a:p>
        </p:txBody>
      </p:sp>
      <p:pic>
        <p:nvPicPr>
          <p:cNvPr id="3" name="Рисунок 2" descr="7853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88" y="2378075"/>
            <a:ext cx="5102225" cy="762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16549_500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750" y="1792288"/>
            <a:ext cx="5187950" cy="940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57188"/>
            <a:ext cx="4572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Высокие волны вздымая,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Бушует морская вода,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 топит, и губит, играя,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Большие морские суда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3" name="Рисунок 2" descr="16244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313" y="1920875"/>
            <a:ext cx="4816475" cy="716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Aiva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3188" y="2779713"/>
            <a:ext cx="4870450" cy="742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28625"/>
            <a:ext cx="557212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Вот белым легли покрывалом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На землю родную снега…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А время придёт – всё растает,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 будет простая вода.</a:t>
            </a:r>
          </a:p>
        </p:txBody>
      </p:sp>
      <p:pic>
        <p:nvPicPr>
          <p:cNvPr id="9" name="Рисунок 8" descr="bgc4f908ncs9c937amcekm51d10wor7m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50" y="1957388"/>
            <a:ext cx="5473700" cy="881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t3ss5gtrcq3qpcs1dcph4f8n8p0t9771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4575" y="2382838"/>
            <a:ext cx="5187950" cy="846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175" cy="798513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Очистка речной воды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50" y="1143000"/>
            <a:ext cx="3151188" cy="5072063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2060"/>
                </a:solidFill>
              </a:rPr>
              <a:t>1) водосборник</a:t>
            </a:r>
          </a:p>
          <a:p>
            <a:pPr eaLnBrk="1" hangingPunct="1"/>
            <a:r>
              <a:rPr lang="ru-RU" sz="2400" b="1" smtClean="0">
                <a:solidFill>
                  <a:srgbClr val="002060"/>
                </a:solidFill>
              </a:rPr>
              <a:t>2) смеситель</a:t>
            </a:r>
          </a:p>
          <a:p>
            <a:pPr eaLnBrk="1" hangingPunct="1"/>
            <a:r>
              <a:rPr lang="ru-RU" sz="2400" b="1" smtClean="0">
                <a:solidFill>
                  <a:srgbClr val="002060"/>
                </a:solidFill>
              </a:rPr>
              <a:t>3) отстойник</a:t>
            </a:r>
          </a:p>
          <a:p>
            <a:pPr eaLnBrk="1" hangingPunct="1"/>
            <a:r>
              <a:rPr lang="ru-RU" sz="2400" b="1" smtClean="0">
                <a:solidFill>
                  <a:srgbClr val="002060"/>
                </a:solidFill>
              </a:rPr>
              <a:t>4 )фильтр</a:t>
            </a:r>
          </a:p>
          <a:p>
            <a:pPr eaLnBrk="1" hangingPunct="1"/>
            <a:r>
              <a:rPr lang="ru-RU" sz="2400" b="1" smtClean="0">
                <a:solidFill>
                  <a:srgbClr val="002060"/>
                </a:solidFill>
              </a:rPr>
              <a:t>5) хлоратор</a:t>
            </a:r>
          </a:p>
          <a:p>
            <a:pPr eaLnBrk="1" hangingPunct="1"/>
            <a:r>
              <a:rPr lang="ru-RU" sz="2400" b="1" smtClean="0">
                <a:solidFill>
                  <a:srgbClr val="002060"/>
                </a:solidFill>
              </a:rPr>
              <a:t>6 )резервуар для очищенной воды</a:t>
            </a:r>
          </a:p>
          <a:p>
            <a:pPr eaLnBrk="1" hangingPunct="1"/>
            <a:r>
              <a:rPr lang="ru-RU" sz="2400" b="1" smtClean="0">
                <a:solidFill>
                  <a:srgbClr val="002060"/>
                </a:solidFill>
              </a:rPr>
              <a:t>7) насос</a:t>
            </a:r>
          </a:p>
          <a:p>
            <a:pPr eaLnBrk="1" hangingPunct="1"/>
            <a:r>
              <a:rPr lang="ru-RU" sz="2400" b="1" smtClean="0">
                <a:solidFill>
                  <a:srgbClr val="002060"/>
                </a:solidFill>
              </a:rPr>
              <a:t>8) башня водонапорная </a:t>
            </a:r>
          </a:p>
        </p:txBody>
      </p:sp>
      <p:pic>
        <p:nvPicPr>
          <p:cNvPr id="40963" name="Содержимое 4" descr="картин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14650" y="1566863"/>
            <a:ext cx="5686425" cy="7388225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11430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Получение химически чистой воды - дистилляция</a:t>
            </a:r>
            <a:endParaRPr lang="ru-RU" sz="3600" b="1" dirty="0"/>
          </a:p>
        </p:txBody>
      </p:sp>
      <p:pic>
        <p:nvPicPr>
          <p:cNvPr id="43010" name="Picture 6" descr="Untitled-1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1663" y="1457325"/>
            <a:ext cx="6016625" cy="968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 rot="-131116">
            <a:off x="560369" y="1643049"/>
            <a:ext cx="2090738" cy="587375"/>
          </a:xfrm>
          <a:prstGeom prst="wedgeRoundRectCallout">
            <a:avLst>
              <a:gd name="adj1" fmla="val 59046"/>
              <a:gd name="adj2" fmla="val 80417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lIns="0" r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Термометр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184047">
            <a:off x="5814994" y="3082912"/>
            <a:ext cx="2090738" cy="587375"/>
          </a:xfrm>
          <a:prstGeom prst="wedgeRoundRectCallout">
            <a:avLst>
              <a:gd name="adj1" fmla="val -54806"/>
              <a:gd name="adj2" fmla="val 110384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lIns="0" r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Холодильник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pSp>
        <p:nvGrpSpPr>
          <p:cNvPr id="7" name="AutoShape 9"/>
          <p:cNvGrpSpPr>
            <a:grpSpLocks/>
          </p:cNvGrpSpPr>
          <p:nvPr/>
        </p:nvGrpSpPr>
        <p:grpSpPr bwMode="auto">
          <a:xfrm>
            <a:off x="6888163" y="4675188"/>
            <a:ext cx="2236787" cy="1255712"/>
            <a:chOff x="4339" y="2945"/>
            <a:chExt cx="1409" cy="791"/>
          </a:xfrm>
        </p:grpSpPr>
        <p:pic>
          <p:nvPicPr>
            <p:cNvPr id="3" name="AutoShape 9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39" y="2945"/>
              <a:ext cx="1409" cy="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8" name="Text Box 10"/>
            <p:cNvSpPr txBox="1">
              <a:spLocks noChangeArrowheads="1"/>
            </p:cNvSpPr>
            <p:nvPr/>
          </p:nvSpPr>
          <p:spPr bwMode="auto">
            <a:xfrm>
              <a:off x="4870" y="3058"/>
              <a:ext cx="767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>
                <a:defRPr/>
              </a:pPr>
              <a:r>
                <a:rPr lang="ru-RU" sz="2400"/>
                <a:t>Чистая</a:t>
              </a:r>
            </a:p>
            <a:p>
              <a:pPr>
                <a:defRPr/>
              </a:pPr>
              <a:r>
                <a:rPr lang="ru-RU" sz="2400"/>
                <a:t>вода</a:t>
              </a:r>
              <a:endParaRPr lang="ru-RU" sz="24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1444" y="3298812"/>
            <a:ext cx="1512888" cy="1223962"/>
          </a:xfrm>
          <a:prstGeom prst="wedgeRoundRectCallout">
            <a:avLst>
              <a:gd name="adj1" fmla="val 113273"/>
              <a:gd name="adj2" fmla="val 31583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lIns="0" r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Колба с грязной водой</a:t>
            </a:r>
          </a:p>
        </p:txBody>
      </p:sp>
      <p:grpSp>
        <p:nvGrpSpPr>
          <p:cNvPr id="10" name="AutoShape 12"/>
          <p:cNvGrpSpPr>
            <a:grpSpLocks/>
          </p:cNvGrpSpPr>
          <p:nvPr/>
        </p:nvGrpSpPr>
        <p:grpSpPr bwMode="auto">
          <a:xfrm>
            <a:off x="212725" y="5857875"/>
            <a:ext cx="2963863" cy="896938"/>
            <a:chOff x="134" y="3690"/>
            <a:chExt cx="1867" cy="565"/>
          </a:xfrm>
        </p:grpSpPr>
        <p:pic>
          <p:nvPicPr>
            <p:cNvPr id="43022" name="AutoShape 12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4" y="3690"/>
              <a:ext cx="1867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4" name="Text Box 16"/>
            <p:cNvSpPr txBox="1">
              <a:spLocks noChangeArrowheads="1"/>
            </p:cNvSpPr>
            <p:nvPr/>
          </p:nvSpPr>
          <p:spPr bwMode="auto">
            <a:xfrm>
              <a:off x="235" y="3820"/>
              <a:ext cx="1054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>
                <a:defRPr/>
              </a:pPr>
              <a:r>
                <a:rPr lang="ru-RU" sz="2400">
                  <a:solidFill>
                    <a:srgbClr val="02303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Горелка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Круговорот воды в природе</a:t>
            </a:r>
            <a:endParaRPr lang="ru-RU" sz="3600" b="1" dirty="0"/>
          </a:p>
        </p:txBody>
      </p:sp>
      <p:pic>
        <p:nvPicPr>
          <p:cNvPr id="45058" name="Рисунок 2" descr="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060450"/>
            <a:ext cx="7899400" cy="1076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Штриховая стрелка вправо 7"/>
          <p:cNvSpPr/>
          <p:nvPr/>
        </p:nvSpPr>
        <p:spPr>
          <a:xfrm rot="8133877">
            <a:off x="7186613" y="3435350"/>
            <a:ext cx="571500" cy="357188"/>
          </a:xfrm>
          <a:prstGeom prst="striped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5286375" y="2214563"/>
            <a:ext cx="554038" cy="500062"/>
            <a:chOff x="7657993" y="312082"/>
            <a:chExt cx="768941" cy="679246"/>
          </a:xfrm>
        </p:grpSpPr>
        <p:sp>
          <p:nvSpPr>
            <p:cNvPr id="7" name="Капля 6"/>
            <p:cNvSpPr/>
            <p:nvPr/>
          </p:nvSpPr>
          <p:spPr>
            <a:xfrm rot="16823376">
              <a:off x="7690786" y="488453"/>
              <a:ext cx="178977" cy="244563"/>
            </a:xfrm>
            <a:prstGeom prst="teardrop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Капля 8"/>
            <p:cNvSpPr/>
            <p:nvPr/>
          </p:nvSpPr>
          <p:spPr>
            <a:xfrm rot="16823376">
              <a:off x="7929843" y="780660"/>
              <a:ext cx="178975" cy="242359"/>
            </a:xfrm>
            <a:prstGeom prst="teardrop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Капля 9"/>
            <p:cNvSpPr/>
            <p:nvPr/>
          </p:nvSpPr>
          <p:spPr>
            <a:xfrm rot="16823376">
              <a:off x="8215164" y="566081"/>
              <a:ext cx="178977" cy="244563"/>
            </a:xfrm>
            <a:prstGeom prst="teardrop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Капля 10"/>
            <p:cNvSpPr/>
            <p:nvPr/>
          </p:nvSpPr>
          <p:spPr>
            <a:xfrm rot="16823376">
              <a:off x="8001448" y="279289"/>
              <a:ext cx="178975" cy="244562"/>
            </a:xfrm>
            <a:prstGeom prst="teardrop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6" name="Облако 5"/>
          <p:cNvSpPr/>
          <p:nvPr/>
        </p:nvSpPr>
        <p:spPr>
          <a:xfrm>
            <a:off x="1571625" y="5072063"/>
            <a:ext cx="1285875" cy="928687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3 0.00323 -0.00573 0.00809 -0.00938 0.01063 C -0.01233 0.01271 -0.01893 0.01479 -0.01893 0.01479 C -0.02587 0.02358 -0.01788 0.01433 -0.03004 0.02335 C -0.04601 0.03514 -0.03368 0.02913 -0.04445 0.03375 C -0.05504 0.0437 -0.06702 0.0467 -0.07934 0.05063 C -0.08993 0.05803 -0.09097 0.05919 -0.10486 0.06127 C -0.1099 0.06289 -0.11545 0.06358 -0.12049 0.06543 C -0.13403 0.07005 -0.14653 0.07768 -0.16025 0.08023 C -0.16771 0.08393 -0.17292 0.08531 -0.18091 0.0867 C -0.19028 0.09479 -0.20035 0.09849 -0.20955 0.10774 C -0.21754 0.11607 -0.22674 0.12485 -0.23646 0.12901 C -0.24653 0.13849 -0.25729 0.14913 -0.26823 0.15653 C -0.28229 0.16601 -0.27309 0.15583 -0.28403 0.16485 C -0.29705 0.17572 -0.31007 0.19052 -0.32535 0.19445 C -0.33403 0.20023 -0.33959 0.20462 -0.34913 0.20716 C -0.37084 0.22127 -0.4007 0.24046 -0.42379 0.24531 C -0.42691 0.2467 -0.43004 0.24855 -0.43334 0.24948 C -0.43698 0.25063 -0.4408 0.25017 -0.44445 0.25156 C -0.44775 0.25294 -0.45052 0.25618 -0.45382 0.2578 C -0.4625 0.26196 -0.47257 0.26289 -0.48091 0.26844 C -0.49011 0.27445 -0.50122 0.28 -0.51111 0.28323 C -0.52118 0.29248 -0.51823 0.2911 -0.52847 0.29595 C -0.5316 0.29734 -0.53802 0.30011 -0.53802 0.30011 C -0.5467 0.29942 -0.56129 0.29595 -0.57136 0.29595 " pathEditMode="relative" ptsTypes="ffffffffffffffffffffffffA">
                                      <p:cBhvr>
                                        <p:cTn id="10" dur="4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2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7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8 -0.00855 -0.00799 -0.0141 -0.01424 -0.01688 C -0.01667 -0.01988 -0.02014 -0.02173 -0.02222 -0.0252 C -0.02465 -0.02936 -0.02517 -0.03514 -0.02708 -0.04 C -0.03038 -0.0578 -0.03194 -0.07745 -0.02378 -0.09295 C -0.02205 -0.11029 -0.01962 -0.12532 -0.02378 -0.14358 C -0.02517 -0.14936 -0.03021 -0.15214 -0.03333 -0.1563 C -0.04444 -0.1711 -0.05573 -0.17873 -0.06823 -0.19029 C -0.07847 -0.20971 -0.07274 -0.24994 -0.07153 -0.26636 C -0.07118 -0.27075 -0.06701 -0.27306 -0.0651 -0.27676 C -0.06146 -0.29156 -0.0533 -0.2978 -0.04444 -0.30636 C -0.03594 -0.31468 -0.0276 -0.3274 -0.01753 -0.33179 C -0.01128 -0.34011 -0.00868 -0.33896 -0.00642 -0.35075 C -0.00746 -0.36693 -0.0092 -0.3815 -0.01111 -0.39745 C -0.01059 -0.41433 -0.01076 -0.43121 -0.00955 -0.44809 C -0.00868 -0.45873 -0.00278 -0.46589 0.00156 -0.47352 C 0.00868 -0.48624 0.01476 -0.49919 0.02691 -0.50312 C 0.03438 -0.50243 0.04184 -0.50266 0.04913 -0.50104 C 0.05712 -0.49919 0.06372 -0.48763 0.07136 -0.48393 C 0.08299 -0.48462 0.09479 -0.4837 0.10625 -0.48624 C 0.10851 -0.4867 0.10938 -0.49063 0.11111 -0.49248 C 0.1217 -0.50428 0.1283 -0.51815 0.13646 -0.53271 C 0.14427 -0.54659 0.15903 -0.55375 0.17136 -0.55792 C 0.18837 -0.55722 0.20538 -0.55884 0.22222 -0.55584 C 0.22604 -0.55514 0.22865 -0.55029 0.23177 -0.54751 C 0.23663 -0.54312 0.24236 -0.54034 0.24757 -0.53688 C 0.24965 -0.53549 0.25399 -0.53271 0.25399 -0.53271 C 0.26302 -0.53341 0.27205 -0.53248 0.2809 -0.5348 C 0.28559 -0.53595 0.28715 -0.54196 0.29045 -0.54543 C 0.29965 -0.55514 0.3092 -0.56277 0.32066 -0.56647 C 0.33281 -0.57734 0.34826 -0.57248 0.36181 -0.56647 C 0.36649 -0.54959 0.36684 -0.53202 0.37292 -0.51584 " pathEditMode="relative" ptsTypes="fffffffffffffffffffffffffffffffA">
                                      <p:cBhvr>
                                        <p:cTn id="17" dur="5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6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1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6.30058E-6 C 0.00104 -0.00485 0.00122 -0.0104 0.00313 -0.01479 C 0.00399 -0.0171 0.00642 -0.01733 0.00799 -0.01895 C 0.01632 -0.0282 0.01823 -0.02936 0.02865 -0.03375 C 0.03333 -0.03306 0.04063 -0.03722 0.04288 -0.03167 C 0.04983 -0.01433 0.03941 0.00324 0.03177 0.0148 C 0.02622 0.02313 0.01997 0.02821 0.01424 0.03584 C 0.01163 0.03931 0.00347 0.04949 0.00642 0.04648 C 0.01059 0.04232 0.01441 0.037 0.0191 0.03376 C 0.02118 0.03238 0.02344 0.03122 0.02535 0.0296 C 0.03785 0.01874 0.0467 0.00741 0.06198 0.00417 C 0.06545 0.00255 0.07135 -0.00115 0.07465 0.00417 C 0.07674 0.00764 0.07083 0.01689 0.06979 0.01897 C 0.06406 0.03122 0.05642 0.04278 0.05087 0.05504 C 0.04844 0.06035 0.04705 0.0666 0.04444 0.07191 C 0.0434 0.074 0.04236 0.07608 0.04132 0.07816 C 0.0408 0.08024 0.03576 0.09874 0.03646 0.09943 C 0.03785 0.10128 0.03837 0.0948 0.03976 0.09295 C 0.04253 0.08926 0.05347 0.08116 0.05712 0.07816 C 0.06719 0.0696 0.07795 0.06313 0.08576 0.05064 C 0.0934 0.03839 0.10382 0.01804 0.1158 0.01272 C 0.12083 0.0222 0.12049 0.03191 0.11424 0.04024 C 0.11111 0.05272 0.10538 0.06475 0.09844 0.074 C 0.09618 0.08324 0.09219 0.09041 0.08733 0.09735 C 0.09201 0.11631 0.11042 0.10475 0.12222 0.09943 C 0.13247 0.10105 0.13819 0.09897 0.14132 0.11215 C 0.13889 0.12139 0.13559 0.13018 0.13333 0.13943 C 0.13872 0.17573 0.13212 0.15006 0.19358 0.15006 " pathEditMode="relative" ptsTypes="fffffffffffffffffffffffffffA">
                                      <p:cBhvr>
                                        <p:cTn id="24" dur="3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Знаете ли вы, что …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4389437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…в среднем за свою жизнь при её продолжительности в 70 лет человек потребляет  и выделяет около 80 000  кг воды;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 …при потере воды в количестве всего 6 %  от массы тела у человека повышается температура тела, краснеет кожа, учащается сердцебиение и дыхание, появляются слабость и головокружение;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 … при потере воды в количестве 20 – 25 % от массы тела человек погибает;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 … за сутки через ваши почки прогоняется 100 кг жидкости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420688"/>
            <a:ext cx="6692900" cy="847725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500" y="1357313"/>
            <a:ext cx="8358188" cy="5143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i Baiti" pitchFamily="66" charset="0"/>
              </a:rPr>
              <a:t>  Вода – важнейшее соединение водорода и кислорода.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i Baiti" pitchFamily="66" charset="0"/>
              </a:rPr>
              <a:t>  Основные пути очистки воды: отстаивание, фильтрование, обеззараживание.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i Baiti" pitchFamily="66" charset="0"/>
              </a:rPr>
              <a:t>  Круговорот воды в природе состоит из испарения, конденсации и осадков.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i Baiti" pitchFamily="66" charset="0"/>
              </a:rPr>
              <a:t>  Вода уникальна и ничем не заменима.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i Baiti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001056" cy="592937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4000" b="1" i="1" dirty="0" smtClean="0">
                <a:solidFill>
                  <a:srgbClr val="00B050"/>
                </a:solidFill>
              </a:rPr>
              <a:t>          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Домашнее задание: § 28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dirty="0" smtClean="0">
                <a:solidFill>
                  <a:srgbClr val="0070C0"/>
                </a:solidFill>
              </a:rPr>
              <a:t>Прочитайте материал по учебнику и выполните одно из трёх заданий: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 1. Ответьте на вопросы викторины «Удивительные свойства воды».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2. Найдите интересную и полезную информацию о воде.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3. Занимательная задача. Возьмите три стакана (кружки) с водой и три пустые. Как, перелив воду только из одного стакана, достигнуть чередования полных и пустых стаканов.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лыбающееся лицо 2"/>
          <p:cNvSpPr/>
          <p:nvPr/>
        </p:nvSpPr>
        <p:spPr>
          <a:xfrm>
            <a:off x="642910" y="2071678"/>
            <a:ext cx="1714512" cy="142876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Улыбающееся лицо 3"/>
          <p:cNvSpPr/>
          <p:nvPr/>
        </p:nvSpPr>
        <p:spPr>
          <a:xfrm>
            <a:off x="2928926" y="4000504"/>
            <a:ext cx="1714512" cy="1428760"/>
          </a:xfrm>
          <a:prstGeom prst="smileyFace">
            <a:avLst>
              <a:gd name="adj" fmla="val 1605"/>
            </a:avLst>
          </a:prstGeom>
          <a:solidFill>
            <a:srgbClr val="FFFF00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4786314" y="2000240"/>
            <a:ext cx="1714512" cy="1428760"/>
          </a:xfrm>
          <a:prstGeom prst="smileyFace">
            <a:avLst>
              <a:gd name="adj" fmla="val 589"/>
            </a:avLst>
          </a:prstGeom>
          <a:solidFill>
            <a:srgbClr val="FFFF00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7072330" y="3929066"/>
            <a:ext cx="1714512" cy="142876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3261" name="Прямоугольни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" y="4591050"/>
            <a:ext cx="13970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Прямоугольник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8463" y="2230438"/>
            <a:ext cx="1395412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3" name="Прямоугольник 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4925" y="4602163"/>
            <a:ext cx="12668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4" name="Прямоугольник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2013" y="2243138"/>
            <a:ext cx="12668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5" name="Прямоугольник 11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7500" y="517525"/>
            <a:ext cx="886936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357188"/>
            <a:ext cx="8001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latin typeface="+mn-lt"/>
              </a:rPr>
              <a:t>Цель:                                         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показать, что вода уникальное и удивительное природное соединение.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38150"/>
            <a:ext cx="8286808" cy="592935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rgbClr val="FF0000"/>
                </a:solidFill>
              </a:rPr>
              <a:t> 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Девиз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урока:</a:t>
            </a: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«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Вода!.. Нельзя сказать, что ты необходима для жизни, ты сама жизнь. Ты наполняешь нас невыразимой радостью… Ты самое большое богатство на свете»</a:t>
            </a:r>
            <a:r>
              <a:rPr lang="ru-RU" sz="4000" b="1" dirty="0" smtClean="0">
                <a:solidFill>
                  <a:srgbClr val="7030A0"/>
                </a:solidFill>
              </a:rPr>
              <a:t/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            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Антуан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 де 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Сент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Экзюпери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15 Дорожка 1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625" y="285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305800" cy="64294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Быстро бежит и тихо струится</a:t>
            </a:r>
            <a:endParaRPr lang="ru-RU" sz="3600" b="1" dirty="0"/>
          </a:p>
        </p:txBody>
      </p:sp>
      <p:pic>
        <p:nvPicPr>
          <p:cNvPr id="8" name="Рисунок 7" descr="6446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43075"/>
            <a:ext cx="5565775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ра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3813" y="1206500"/>
            <a:ext cx="4816475" cy="873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305800" cy="64294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Ревёт водопадом и молчит айсбергом</a:t>
            </a:r>
            <a:endParaRPr lang="ru-RU" sz="3600" b="1" dirty="0"/>
          </a:p>
        </p:txBody>
      </p:sp>
      <p:pic>
        <p:nvPicPr>
          <p:cNvPr id="3" name="Рисунок 2" descr="7928958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" y="1384300"/>
            <a:ext cx="4048125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223901378_pic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1993900"/>
            <a:ext cx="5280025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20114" cy="106129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Блистает капельками росы и грозит девятым валом</a:t>
            </a:r>
            <a:endParaRPr lang="ru-RU" sz="3600" b="1" dirty="0"/>
          </a:p>
        </p:txBody>
      </p:sp>
      <p:pic>
        <p:nvPicPr>
          <p:cNvPr id="9" name="Рисунок 8" descr="080d21fe0f6079f3a8b70c98aa6abb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1133475"/>
            <a:ext cx="4181475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mk5ze_co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060450"/>
            <a:ext cx="4327525" cy="718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ost-5431-11388205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2273300"/>
            <a:ext cx="6188075" cy="83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05800" cy="1785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Физические свойства воды</a:t>
            </a:r>
            <a:r>
              <a:rPr lang="ru-RU" sz="3600" b="1" dirty="0" smtClean="0"/>
              <a:t>                                </a:t>
            </a:r>
            <a:r>
              <a:rPr lang="ru-RU" sz="3100" dirty="0" smtClean="0"/>
              <a:t>Вода – единственное в природе вещество, которое в земных условиях существует во всех трёх агрегатных состояниях.</a:t>
            </a:r>
            <a:endParaRPr lang="ru-RU" sz="3100" b="1" dirty="0"/>
          </a:p>
        </p:txBody>
      </p:sp>
      <p:pic>
        <p:nvPicPr>
          <p:cNvPr id="3" name="Рисунок 2" descr="12123479_1196286807344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1325" y="2560638"/>
            <a:ext cx="5997575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goew118qmguocgwu5llllm11inskoqp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" y="2170113"/>
            <a:ext cx="5541963" cy="7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305800" cy="7143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Строение молекулы воды</a:t>
            </a:r>
            <a:endParaRPr lang="ru-RU" sz="3600" b="1" dirty="0"/>
          </a:p>
        </p:txBody>
      </p:sp>
      <p:pic>
        <p:nvPicPr>
          <p:cNvPr id="7" name="Рисунок 6" descr="411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1457325"/>
            <a:ext cx="28654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nk-o8od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8625" y="1322388"/>
            <a:ext cx="5505450" cy="49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мол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5775" y="3840163"/>
            <a:ext cx="4767263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00063"/>
            <a:ext cx="428625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 кружево будто одеты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Деревья, кусты, провода.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 кажется сказкою это,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А всё это просто вода.</a:t>
            </a:r>
          </a:p>
        </p:txBody>
      </p:sp>
      <p:pic>
        <p:nvPicPr>
          <p:cNvPr id="3" name="Рисунок 2" descr="18481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3" y="914400"/>
            <a:ext cx="372586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1540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2835275"/>
            <a:ext cx="5572125" cy="706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иней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8213" y="1835150"/>
            <a:ext cx="4071937" cy="963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5 Дорожка 1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572375" y="500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937</TotalTime>
  <Words>290</Words>
  <Application>Microsoft Office PowerPoint</Application>
  <PresentationFormat>Экран (4:3)</PresentationFormat>
  <Paragraphs>60</Paragraphs>
  <Slides>19</Slides>
  <Notes>19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“ВОДА, ВОДА  -   ТЫ  ВЕЗДЕ   И  ВСЕГДА…”</vt:lpstr>
      <vt:lpstr>Презентация PowerPoint</vt:lpstr>
      <vt:lpstr>  Девиз урока: « Вода!.. Нельзя сказать, что ты необходима для жизни, ты сама жизнь. Ты наполняешь нас невыразимой радостью… Ты самое большое богатство на свете»              Антуан де Сент – Экзюпери.</vt:lpstr>
      <vt:lpstr>Быстро бежит и тихо струится</vt:lpstr>
      <vt:lpstr>Ревёт водопадом и молчит айсбергом</vt:lpstr>
      <vt:lpstr>Блистает капельками росы и грозит девятым валом</vt:lpstr>
      <vt:lpstr>Физические свойства воды                                Вода – единственное в природе вещество, которое в земных условиях существует во всех трёх агрегатных состояниях.</vt:lpstr>
      <vt:lpstr>Строение молекулы воды</vt:lpstr>
      <vt:lpstr>Презентация PowerPoint</vt:lpstr>
      <vt:lpstr>Презентация PowerPoint</vt:lpstr>
      <vt:lpstr>Презентация PowerPoint</vt:lpstr>
      <vt:lpstr>Презентация PowerPoint</vt:lpstr>
      <vt:lpstr>Очистка речной воды</vt:lpstr>
      <vt:lpstr>Получение химически чистой воды - дистилляция</vt:lpstr>
      <vt:lpstr>Круговорот воды в природе</vt:lpstr>
      <vt:lpstr>Знаете ли вы, что …</vt:lpstr>
      <vt:lpstr>Презентация PowerPoint</vt:lpstr>
      <vt:lpstr>            Домашнее задание: § 28 Прочитайте материал по учебнику и выполните одно из трёх заданий:  1. Ответьте на вопросы викторины «Удивительные свойства воды». 2. Найдите интересную и полезную информацию о воде. 3. Занимательная задача. Возьмите три стакана (кружки) с водой и три пустые. Как, перелив воду только из одного стакана, достигнуть чередования полных и пустых стаканов.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Microsoft Office</cp:lastModifiedBy>
  <cp:revision>116</cp:revision>
  <dcterms:created xsi:type="dcterms:W3CDTF">2009-03-29T12:18:52Z</dcterms:created>
  <dcterms:modified xsi:type="dcterms:W3CDTF">2016-02-14T13:31:10Z</dcterms:modified>
</cp:coreProperties>
</file>